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303" r:id="rId3"/>
    <p:sldId id="321" r:id="rId4"/>
    <p:sldId id="329" r:id="rId5"/>
    <p:sldId id="330" r:id="rId6"/>
    <p:sldId id="331" r:id="rId7"/>
    <p:sldId id="332" r:id="rId8"/>
    <p:sldId id="333" r:id="rId9"/>
    <p:sldId id="334" r:id="rId10"/>
    <p:sldId id="33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D0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331" autoAdjust="0"/>
    <p:restoredTop sz="85907" autoAdjust="0"/>
  </p:normalViewPr>
  <p:slideViewPr>
    <p:cSldViewPr>
      <p:cViewPr varScale="1">
        <p:scale>
          <a:sx n="98" d="100"/>
          <a:sy n="98" d="100"/>
        </p:scale>
        <p:origin x="1572" y="90"/>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Leave this slide displayed so the students can refer to it as they transition to working with this method using a prophetic text.</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2555318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Robert Adrian Hillman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Tell the students that once they learn this method in this unit, they can use it in future units of this course as well as in other academic disciplines. The method yields especially good results when used with complex, primary sources.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858416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Take a few moments just to review the story of </a:t>
            </a:r>
            <a:r>
              <a:rPr lang="en-US" sz="1200" i="1" kern="1200" dirty="0">
                <a:solidFill>
                  <a:schemeClr val="tx1"/>
                </a:solidFill>
                <a:effectLst/>
                <a:latin typeface="+mn-lt"/>
                <a:ea typeface="+mn-ea"/>
                <a:cs typeface="+mn-cs"/>
              </a:rPr>
              <a:t>Cinderella </a:t>
            </a:r>
            <a:r>
              <a:rPr lang="en-US" sz="1200" kern="1200" dirty="0">
                <a:solidFill>
                  <a:schemeClr val="tx1"/>
                </a:solidFill>
                <a:effectLst/>
                <a:latin typeface="+mn-lt"/>
                <a:ea typeface="+mn-ea"/>
                <a:cs typeface="+mn-cs"/>
              </a:rPr>
              <a:t>with the class. Feel free to substitute a different story or fairy tale if you’d like, as long as it is something the students are familiar with. You may wish to mention now that yes/no questions cannot be used in any of the three levels.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1922144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Take a few moments just to review the story of </a:t>
            </a:r>
            <a:r>
              <a:rPr lang="en-US" sz="1200" i="1" kern="1200" dirty="0">
                <a:solidFill>
                  <a:schemeClr val="tx1"/>
                </a:solidFill>
                <a:effectLst/>
                <a:latin typeface="+mn-lt"/>
                <a:ea typeface="+mn-ea"/>
                <a:cs typeface="+mn-cs"/>
              </a:rPr>
              <a:t>Cinderella </a:t>
            </a:r>
            <a:r>
              <a:rPr lang="en-US" sz="1200" kern="1200" dirty="0">
                <a:solidFill>
                  <a:schemeClr val="tx1"/>
                </a:solidFill>
                <a:effectLst/>
                <a:latin typeface="+mn-lt"/>
                <a:ea typeface="+mn-ea"/>
                <a:cs typeface="+mn-cs"/>
              </a:rPr>
              <a:t>with the class. Feel free to substitute a different story or fairy tale if you’d like, as long as it is something the students are familiar with. You may wish to mention now that yes/no questions cannot be used in any of the three levels.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2703890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student volunteers to share some of their questions aloud (along with the answers to those questions) before showing the sample questions on the slide.</a:t>
            </a: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688844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241064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student volunteers to share some of their questions aloud (along with the answers to those questions) before showing the sample questions on the slide.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1596081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3320568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student volunteers to share some of their questions aloud before showing the sample questions on the slide. Because these questions have multiple possible responses and are more discussion-oriented, the students need not share responses to the questions at this time.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1863102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p>
            <a:r>
              <a:rPr lang="en-US" dirty="0">
                <a:effectLst/>
              </a:rPr>
              <a:t>Critical </a:t>
            </a:r>
            <a:br>
              <a:rPr lang="en-US" dirty="0">
                <a:effectLst/>
              </a:rPr>
            </a:br>
            <a:r>
              <a:rPr lang="en-US" dirty="0">
                <a:effectLst/>
              </a:rPr>
              <a:t>Questioning Method</a:t>
            </a:r>
            <a:endParaRPr lang="en-US" dirty="0"/>
          </a:p>
        </p:txBody>
      </p:sp>
      <p:sp>
        <p:nvSpPr>
          <p:cNvPr id="3" name="Subtitle 2"/>
          <p:cNvSpPr txBox="1">
            <a:spLocks/>
          </p:cNvSpPr>
          <p:nvPr/>
        </p:nvSpPr>
        <p:spPr>
          <a:xfrm>
            <a:off x="0" y="394303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3, Learning Experience 3</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TX006111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300891" y="840602"/>
            <a:ext cx="8542217" cy="626595"/>
          </a:xfrm>
        </p:spPr>
        <p:txBody>
          <a:bodyPr>
            <a:noAutofit/>
          </a:bodyPr>
          <a:lstStyle/>
          <a:p>
            <a:r>
              <a:rPr lang="en-US" sz="3000" dirty="0"/>
              <a:t>Summary of the Critical Questioning Method</a:t>
            </a:r>
          </a:p>
        </p:txBody>
      </p:sp>
      <p:sp>
        <p:nvSpPr>
          <p:cNvPr id="10" name="Title 4">
            <a:extLst>
              <a:ext uri="{FF2B5EF4-FFF2-40B4-BE49-F238E27FC236}">
                <a16:creationId xmlns:a16="http://schemas.microsoft.com/office/drawing/2014/main" id="{B59D3E35-7E3D-B64C-9579-81BB642500D6}"/>
              </a:ext>
            </a:extLst>
          </p:cNvPr>
          <p:cNvSpPr txBox="1">
            <a:spLocks/>
          </p:cNvSpPr>
          <p:nvPr/>
        </p:nvSpPr>
        <p:spPr>
          <a:xfrm>
            <a:off x="2078447" y="3522011"/>
            <a:ext cx="6400800" cy="12954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b="0" dirty="0"/>
              <a:t>Basic, factual recall: who, what, </a:t>
            </a:r>
            <a:br>
              <a:rPr lang="en-US" b="0" dirty="0"/>
            </a:br>
            <a:r>
              <a:rPr lang="en-US" b="0" dirty="0"/>
              <a:t>where, when</a:t>
            </a:r>
          </a:p>
          <a:p>
            <a:pPr lvl="0"/>
            <a:endParaRPr lang="en-US" b="0" dirty="0"/>
          </a:p>
          <a:p>
            <a:pPr lvl="0"/>
            <a:r>
              <a:rPr lang="en-US" b="0" dirty="0"/>
              <a:t>More complex: why and how</a:t>
            </a:r>
          </a:p>
          <a:p>
            <a:pPr lvl="0"/>
            <a:endParaRPr lang="en-US" b="0" dirty="0"/>
          </a:p>
          <a:p>
            <a:pPr lvl="0"/>
            <a:r>
              <a:rPr lang="en-US" b="0" dirty="0"/>
              <a:t>Present-day connections: why and to what extent</a:t>
            </a:r>
            <a:br>
              <a:rPr lang="en-US" b="0" dirty="0"/>
            </a:br>
            <a:endParaRPr lang="en-US" b="0" dirty="0"/>
          </a:p>
          <a:p>
            <a:pPr lvl="0"/>
            <a:r>
              <a:rPr lang="en-US" b="0" dirty="0"/>
              <a:t>No “yes/no” questions for any of the three levels</a:t>
            </a:r>
          </a:p>
          <a:p>
            <a:pPr lvl="0"/>
            <a:endParaRPr lang="en-US" b="0" dirty="0"/>
          </a:p>
        </p:txBody>
      </p:sp>
      <p:pic>
        <p:nvPicPr>
          <p:cNvPr id="3" name="Picture 2">
            <a:extLst>
              <a:ext uri="{FF2B5EF4-FFF2-40B4-BE49-F238E27FC236}">
                <a16:creationId xmlns:a16="http://schemas.microsoft.com/office/drawing/2014/main" id="{DB0380F0-4879-B24B-8C34-9F558F1754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764377"/>
            <a:ext cx="1545047" cy="594360"/>
          </a:xfrm>
          <a:prstGeom prst="rect">
            <a:avLst/>
          </a:prstGeom>
        </p:spPr>
      </p:pic>
      <p:pic>
        <p:nvPicPr>
          <p:cNvPr id="5" name="Picture 4">
            <a:extLst>
              <a:ext uri="{FF2B5EF4-FFF2-40B4-BE49-F238E27FC236}">
                <a16:creationId xmlns:a16="http://schemas.microsoft.com/office/drawing/2014/main" id="{CB42BA8C-155E-CA41-8489-38A3BF4936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400" y="3002280"/>
            <a:ext cx="1545047" cy="594360"/>
          </a:xfrm>
          <a:prstGeom prst="rect">
            <a:avLst/>
          </a:prstGeom>
        </p:spPr>
      </p:pic>
      <p:pic>
        <p:nvPicPr>
          <p:cNvPr id="11" name="Picture 10">
            <a:extLst>
              <a:ext uri="{FF2B5EF4-FFF2-40B4-BE49-F238E27FC236}">
                <a16:creationId xmlns:a16="http://schemas.microsoft.com/office/drawing/2014/main" id="{21F05581-54D4-F343-B0DB-073EE45395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3400" y="3872531"/>
            <a:ext cx="1545048" cy="594360"/>
          </a:xfrm>
          <a:prstGeom prst="rect">
            <a:avLst/>
          </a:prstGeom>
        </p:spPr>
      </p:pic>
    </p:spTree>
    <p:extLst>
      <p:ext uri="{BB962C8B-B14F-4D97-AF65-F5344CB8AC3E}">
        <p14:creationId xmlns:p14="http://schemas.microsoft.com/office/powerpoint/2010/main" val="1781629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6B462E2-26B6-F04D-B5B4-6B0FBB4CB3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2603129"/>
            <a:ext cx="2604961" cy="3647117"/>
          </a:xfrm>
          <a:prstGeom prst="rect">
            <a:avLst/>
          </a:prstGeom>
        </p:spPr>
      </p:pic>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83679" y="751263"/>
            <a:ext cx="7848600" cy="905435"/>
          </a:xfrm>
        </p:spPr>
        <p:txBody>
          <a:bodyPr>
            <a:noAutofit/>
          </a:bodyPr>
          <a:lstStyle/>
          <a:p>
            <a:r>
              <a:rPr lang="en-US" sz="3200" dirty="0"/>
              <a:t>Critical Questioning Method</a:t>
            </a:r>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838200" y="2362200"/>
            <a:ext cx="7139559" cy="1447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b="0" dirty="0"/>
              <a:t>This method involves generating a series of questions about a text. </a:t>
            </a:r>
          </a:p>
          <a:p>
            <a:pPr marL="457200" lvl="0" indent="-457200">
              <a:buFont typeface="Arial" panose="020B0604020202020204" pitchFamily="34" charset="0"/>
              <a:buChar char="•"/>
            </a:pPr>
            <a:r>
              <a:rPr lang="en-US" b="0" dirty="0"/>
              <a:t>We’ll begin with simple questions </a:t>
            </a:r>
            <a:br>
              <a:rPr lang="en-US" b="0" dirty="0"/>
            </a:br>
            <a:r>
              <a:rPr lang="en-US" b="0" dirty="0"/>
              <a:t>of recall and move to deeper </a:t>
            </a:r>
            <a:br>
              <a:rPr lang="en-US" b="0" dirty="0"/>
            </a:br>
            <a:r>
              <a:rPr lang="en-US" b="0" dirty="0"/>
              <a:t>questions of analysis, </a:t>
            </a:r>
            <a:br>
              <a:rPr lang="en-US" b="0" dirty="0"/>
            </a:br>
            <a:r>
              <a:rPr lang="en-US" b="0" dirty="0"/>
              <a:t>application, and synthesis. </a:t>
            </a:r>
          </a:p>
          <a:p>
            <a:pPr lvl="0"/>
            <a:endParaRPr lang="en-US" sz="3500" b="0" dirty="0"/>
          </a:p>
        </p:txBody>
      </p:sp>
      <p:sp>
        <p:nvSpPr>
          <p:cNvPr id="5" name="Title 4">
            <a:extLst>
              <a:ext uri="{FF2B5EF4-FFF2-40B4-BE49-F238E27FC236}">
                <a16:creationId xmlns:a16="http://schemas.microsoft.com/office/drawing/2014/main" id="{E56AD2CC-F19E-1546-B55F-9EE78041AC9F}"/>
              </a:ext>
            </a:extLst>
          </p:cNvPr>
          <p:cNvSpPr txBox="1">
            <a:spLocks/>
          </p:cNvSpPr>
          <p:nvPr/>
        </p:nvSpPr>
        <p:spPr>
          <a:xfrm>
            <a:off x="2095500" y="4522590"/>
            <a:ext cx="4953000" cy="1447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sz="2200" dirty="0"/>
              <a:t>Bonus! </a:t>
            </a:r>
            <a:r>
              <a:rPr lang="en-US" sz="2200" b="0" dirty="0"/>
              <a:t>This method can be used </a:t>
            </a:r>
          </a:p>
          <a:p>
            <a:pPr lvl="0"/>
            <a:r>
              <a:rPr lang="en-US" sz="2200" b="0" dirty="0"/>
              <a:t>with any text—a Scripture passage, </a:t>
            </a:r>
            <a:br>
              <a:rPr lang="en-US" sz="2200" b="0" dirty="0"/>
            </a:br>
            <a:r>
              <a:rPr lang="en-US" sz="2200" b="0" dirty="0"/>
              <a:t>poem, historical document, letter,  speech, and so on. </a:t>
            </a:r>
          </a:p>
        </p:txBody>
      </p:sp>
    </p:spTree>
    <p:extLst>
      <p:ext uri="{BB962C8B-B14F-4D97-AF65-F5344CB8AC3E}">
        <p14:creationId xmlns:p14="http://schemas.microsoft.com/office/powerpoint/2010/main" val="678852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533400" y="762000"/>
            <a:ext cx="7848600" cy="626595"/>
          </a:xfrm>
        </p:spPr>
        <p:txBody>
          <a:bodyPr>
            <a:noAutofit/>
          </a:bodyPr>
          <a:lstStyle/>
          <a:p>
            <a:r>
              <a:rPr lang="en-US" sz="3200" dirty="0"/>
              <a:t>Practice Run</a:t>
            </a:r>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1062360" y="1524000"/>
            <a:ext cx="7503044"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sz="2600" b="0" dirty="0"/>
              <a:t>This method has three stages (or “levels”).</a:t>
            </a:r>
          </a:p>
          <a:p>
            <a:pPr marL="457200" lvl="0" indent="-457200">
              <a:buFont typeface="Arial" panose="020B0604020202020204" pitchFamily="34" charset="0"/>
              <a:buChar char="•"/>
            </a:pPr>
            <a:r>
              <a:rPr lang="en-US" sz="2600" b="0" dirty="0"/>
              <a:t>We’re going to practice learning this method with a familiar story: </a:t>
            </a:r>
            <a:r>
              <a:rPr lang="en-US" sz="2600" b="0" i="1" dirty="0"/>
              <a:t>Cinderella.</a:t>
            </a:r>
          </a:p>
          <a:p>
            <a:pPr marL="457200" lvl="0" indent="-457200">
              <a:buFont typeface="Arial" panose="020B0604020202020204" pitchFamily="34" charset="0"/>
              <a:buChar char="•"/>
            </a:pPr>
            <a:endParaRPr lang="en-US" sz="2600" b="0" dirty="0"/>
          </a:p>
        </p:txBody>
      </p:sp>
      <p:pic>
        <p:nvPicPr>
          <p:cNvPr id="4" name="Picture 3">
            <a:extLst>
              <a:ext uri="{FF2B5EF4-FFF2-40B4-BE49-F238E27FC236}">
                <a16:creationId xmlns:a16="http://schemas.microsoft.com/office/drawing/2014/main" id="{C5612EAD-FFF7-C640-B63F-67D9299CB5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2971800"/>
            <a:ext cx="2962868" cy="2740025"/>
          </a:xfrm>
          <a:prstGeom prst="rect">
            <a:avLst/>
          </a:prstGeom>
        </p:spPr>
      </p:pic>
    </p:spTree>
    <p:extLst>
      <p:ext uri="{BB962C8B-B14F-4D97-AF65-F5344CB8AC3E}">
        <p14:creationId xmlns:p14="http://schemas.microsoft.com/office/powerpoint/2010/main" val="881527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533400" y="685800"/>
            <a:ext cx="7848600" cy="626595"/>
          </a:xfrm>
        </p:spPr>
        <p:txBody>
          <a:bodyPr>
            <a:noAutofit/>
          </a:bodyPr>
          <a:lstStyle/>
          <a:p>
            <a:r>
              <a:rPr lang="en-US" sz="3200" dirty="0"/>
              <a:t>Level 1 Questions</a:t>
            </a:r>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778933" y="1371600"/>
            <a:ext cx="7831667" cy="19431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sz="2400" b="0" dirty="0"/>
              <a:t>Questions address basic matters of recall.</a:t>
            </a:r>
          </a:p>
          <a:p>
            <a:pPr marL="457200" lvl="0" indent="-457200">
              <a:buFont typeface="Arial" panose="020B0604020202020204" pitchFamily="34" charset="0"/>
              <a:buChar char="•"/>
            </a:pPr>
            <a:r>
              <a:rPr lang="en-US" sz="2400" b="0" dirty="0"/>
              <a:t>Answers can be clearly and unambiguously found within the text itself.</a:t>
            </a:r>
          </a:p>
          <a:p>
            <a:pPr marL="457200" lvl="0" indent="-457200">
              <a:buFont typeface="Arial" panose="020B0604020202020204" pitchFamily="34" charset="0"/>
              <a:buChar char="•"/>
            </a:pPr>
            <a:r>
              <a:rPr lang="en-US" sz="2400" b="0" dirty="0"/>
              <a:t>Answers are usually one word or phrase (but not just “yes” or “no”).</a:t>
            </a:r>
          </a:p>
          <a:p>
            <a:pPr marL="457200" lvl="0" indent="-457200">
              <a:buFont typeface="Arial" panose="020B0604020202020204" pitchFamily="34" charset="0"/>
              <a:buChar char="•"/>
            </a:pPr>
            <a:endParaRPr lang="en-US" sz="2200" b="0" dirty="0"/>
          </a:p>
        </p:txBody>
      </p:sp>
      <p:pic>
        <p:nvPicPr>
          <p:cNvPr id="3" name="Picture 2">
            <a:extLst>
              <a:ext uri="{FF2B5EF4-FFF2-40B4-BE49-F238E27FC236}">
                <a16:creationId xmlns:a16="http://schemas.microsoft.com/office/drawing/2014/main" id="{2302A2DC-1923-D24E-A19B-978C8F8B8A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0400" y="4495800"/>
            <a:ext cx="1909496" cy="1752600"/>
          </a:xfrm>
          <a:prstGeom prst="rect">
            <a:avLst/>
          </a:prstGeom>
        </p:spPr>
      </p:pic>
      <p:sp>
        <p:nvSpPr>
          <p:cNvPr id="10" name="Title 4">
            <a:extLst>
              <a:ext uri="{FF2B5EF4-FFF2-40B4-BE49-F238E27FC236}">
                <a16:creationId xmlns:a16="http://schemas.microsoft.com/office/drawing/2014/main" id="{B59D3E35-7E3D-B64C-9579-81BB642500D6}"/>
              </a:ext>
            </a:extLst>
          </p:cNvPr>
          <p:cNvSpPr txBox="1">
            <a:spLocks/>
          </p:cNvSpPr>
          <p:nvPr/>
        </p:nvSpPr>
        <p:spPr>
          <a:xfrm>
            <a:off x="795866" y="3290359"/>
            <a:ext cx="6460067" cy="2133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sz="2400" b="0" dirty="0"/>
              <a:t>Questions often begin with:</a:t>
            </a:r>
          </a:p>
          <a:p>
            <a:pPr lvl="0"/>
            <a:r>
              <a:rPr lang="en-US" sz="2400" b="0" dirty="0"/>
              <a:t>	-  Who</a:t>
            </a:r>
          </a:p>
          <a:p>
            <a:pPr lvl="0"/>
            <a:r>
              <a:rPr lang="en-US" sz="2400" b="0" dirty="0"/>
              <a:t>	-  What</a:t>
            </a:r>
          </a:p>
          <a:p>
            <a:pPr lvl="0"/>
            <a:r>
              <a:rPr lang="en-US" sz="2400" b="0" dirty="0"/>
              <a:t>	-  When</a:t>
            </a:r>
          </a:p>
          <a:p>
            <a:pPr lvl="0"/>
            <a:r>
              <a:rPr lang="en-US" sz="2400" b="0" dirty="0"/>
              <a:t>	-  Where</a:t>
            </a:r>
          </a:p>
          <a:p>
            <a:pPr lvl="0"/>
            <a:r>
              <a:rPr lang="en-US" sz="2400" dirty="0"/>
              <a:t>Turn to a partner: </a:t>
            </a:r>
            <a:r>
              <a:rPr lang="en-US" sz="2400" b="0" dirty="0"/>
              <a:t>Think of two to three </a:t>
            </a:r>
          </a:p>
          <a:p>
            <a:pPr lvl="0"/>
            <a:r>
              <a:rPr lang="en-US" sz="2400" b="0" dirty="0"/>
              <a:t>      level 1 questions regarding </a:t>
            </a:r>
            <a:r>
              <a:rPr lang="en-US" sz="2400" b="0" i="1" dirty="0"/>
              <a:t>Cinderella.</a:t>
            </a:r>
            <a:r>
              <a:rPr lang="en-US" sz="2400" b="0" dirty="0"/>
              <a:t> </a:t>
            </a:r>
          </a:p>
        </p:txBody>
      </p:sp>
    </p:spTree>
    <p:extLst>
      <p:ext uri="{BB962C8B-B14F-4D97-AF65-F5344CB8AC3E}">
        <p14:creationId xmlns:p14="http://schemas.microsoft.com/office/powerpoint/2010/main" val="1345724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57200" y="927008"/>
            <a:ext cx="7848600" cy="626595"/>
          </a:xfrm>
        </p:spPr>
        <p:txBody>
          <a:bodyPr>
            <a:noAutofit/>
          </a:bodyPr>
          <a:lstStyle/>
          <a:p>
            <a:r>
              <a:rPr lang="en-US" sz="3200" dirty="0"/>
              <a:t>Level 1 Question Examples: </a:t>
            </a:r>
            <a:r>
              <a:rPr lang="en-US" sz="3200" i="1" dirty="0"/>
              <a:t>Cinderella</a:t>
            </a:r>
            <a:r>
              <a:rPr lang="en-US" sz="3200" dirty="0"/>
              <a:t> </a:t>
            </a:r>
          </a:p>
        </p:txBody>
      </p:sp>
      <p:sp>
        <p:nvSpPr>
          <p:cNvPr id="10" name="Title 4">
            <a:extLst>
              <a:ext uri="{FF2B5EF4-FFF2-40B4-BE49-F238E27FC236}">
                <a16:creationId xmlns:a16="http://schemas.microsoft.com/office/drawing/2014/main" id="{B59D3E35-7E3D-B64C-9579-81BB642500D6}"/>
              </a:ext>
            </a:extLst>
          </p:cNvPr>
          <p:cNvSpPr txBox="1">
            <a:spLocks/>
          </p:cNvSpPr>
          <p:nvPr/>
        </p:nvSpPr>
        <p:spPr>
          <a:xfrm>
            <a:off x="1605784" y="3505200"/>
            <a:ext cx="6265334" cy="12954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b="0" dirty="0"/>
              <a:t>What were Cinderella’s slippers </a:t>
            </a:r>
            <a:br>
              <a:rPr lang="en-US" b="0" dirty="0"/>
            </a:br>
            <a:r>
              <a:rPr lang="en-US" b="0" dirty="0"/>
              <a:t>made of?</a:t>
            </a:r>
          </a:p>
          <a:p>
            <a:pPr lvl="0"/>
            <a:endParaRPr lang="en-US" b="0" dirty="0"/>
          </a:p>
        </p:txBody>
      </p:sp>
      <p:pic>
        <p:nvPicPr>
          <p:cNvPr id="6" name="Picture 5">
            <a:extLst>
              <a:ext uri="{FF2B5EF4-FFF2-40B4-BE49-F238E27FC236}">
                <a16:creationId xmlns:a16="http://schemas.microsoft.com/office/drawing/2014/main" id="{5E402887-0942-8849-8AAB-2A8A662F1D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0400" y="4495800"/>
            <a:ext cx="1909496" cy="1752600"/>
          </a:xfrm>
          <a:prstGeom prst="rect">
            <a:avLst/>
          </a:prstGeom>
        </p:spPr>
      </p:pic>
      <p:sp>
        <p:nvSpPr>
          <p:cNvPr id="8" name="Title 4">
            <a:extLst>
              <a:ext uri="{FF2B5EF4-FFF2-40B4-BE49-F238E27FC236}">
                <a16:creationId xmlns:a16="http://schemas.microsoft.com/office/drawing/2014/main" id="{3830C4CA-35B0-8C4D-89D4-B487C3E5F510}"/>
              </a:ext>
            </a:extLst>
          </p:cNvPr>
          <p:cNvSpPr txBox="1">
            <a:spLocks/>
          </p:cNvSpPr>
          <p:nvPr/>
        </p:nvSpPr>
        <p:spPr>
          <a:xfrm>
            <a:off x="1605784" y="2133600"/>
            <a:ext cx="6265334" cy="12954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b="0" dirty="0"/>
              <a:t>Who helped Cinderella get ready</a:t>
            </a:r>
            <a:br>
              <a:rPr lang="en-US" b="0" dirty="0"/>
            </a:br>
            <a:r>
              <a:rPr lang="en-US" b="0" dirty="0"/>
              <a:t>for the ball?</a:t>
            </a:r>
          </a:p>
          <a:p>
            <a:pPr lvl="0"/>
            <a:endParaRPr lang="en-US" b="0" dirty="0"/>
          </a:p>
        </p:txBody>
      </p:sp>
    </p:spTree>
    <p:extLst>
      <p:ext uri="{BB962C8B-B14F-4D97-AF65-F5344CB8AC3E}">
        <p14:creationId xmlns:p14="http://schemas.microsoft.com/office/powerpoint/2010/main" val="314999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533400" y="952500"/>
            <a:ext cx="7848600" cy="626595"/>
          </a:xfrm>
        </p:spPr>
        <p:txBody>
          <a:bodyPr>
            <a:noAutofit/>
          </a:bodyPr>
          <a:lstStyle/>
          <a:p>
            <a:r>
              <a:rPr lang="en-US" sz="3200" dirty="0"/>
              <a:t>Level 2 Questions</a:t>
            </a:r>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838200" y="2247900"/>
            <a:ext cx="7831667" cy="19431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sz="2400" b="0" dirty="0"/>
              <a:t>Questions are more complex than level 1.</a:t>
            </a:r>
          </a:p>
          <a:p>
            <a:pPr marL="457200" lvl="0" indent="-457200">
              <a:buFont typeface="Arial" panose="020B0604020202020204" pitchFamily="34" charset="0"/>
              <a:buChar char="•"/>
            </a:pPr>
            <a:r>
              <a:rPr lang="en-US" sz="2400" b="0" dirty="0"/>
              <a:t>Answers may be implied, but not directly stated, within the text.</a:t>
            </a:r>
          </a:p>
          <a:p>
            <a:pPr marL="457200" lvl="0" indent="-457200">
              <a:buFont typeface="Arial" panose="020B0604020202020204" pitchFamily="34" charset="0"/>
              <a:buChar char="•"/>
            </a:pPr>
            <a:r>
              <a:rPr lang="en-US" sz="2400" b="0" dirty="0"/>
              <a:t>Answers are usually a sentence or two.</a:t>
            </a:r>
          </a:p>
          <a:p>
            <a:pPr marL="457200" lvl="0" indent="-457200">
              <a:buFont typeface="Arial" panose="020B0604020202020204" pitchFamily="34" charset="0"/>
              <a:buChar char="•"/>
            </a:pPr>
            <a:r>
              <a:rPr lang="en-US" sz="2400" b="0" dirty="0"/>
              <a:t>These questions often begin with:</a:t>
            </a:r>
          </a:p>
          <a:p>
            <a:pPr lvl="0"/>
            <a:r>
              <a:rPr lang="en-US" sz="2400" b="0" dirty="0"/>
              <a:t>	-  Why</a:t>
            </a:r>
          </a:p>
          <a:p>
            <a:pPr lvl="0"/>
            <a:r>
              <a:rPr lang="en-US" sz="2400" b="0" dirty="0"/>
              <a:t>	-  How</a:t>
            </a:r>
          </a:p>
          <a:p>
            <a:pPr lvl="0"/>
            <a:r>
              <a:rPr lang="en-US" sz="2400" dirty="0"/>
              <a:t>Turn to a partner: </a:t>
            </a:r>
            <a:r>
              <a:rPr lang="en-US" sz="2400" b="0" dirty="0"/>
              <a:t>Think of two to three level 2 questions regarding </a:t>
            </a:r>
            <a:r>
              <a:rPr lang="en-US" sz="2400" b="0" i="1" dirty="0"/>
              <a:t>Cinderella.</a:t>
            </a:r>
          </a:p>
        </p:txBody>
      </p:sp>
      <p:pic>
        <p:nvPicPr>
          <p:cNvPr id="4" name="Picture 3">
            <a:extLst>
              <a:ext uri="{FF2B5EF4-FFF2-40B4-BE49-F238E27FC236}">
                <a16:creationId xmlns:a16="http://schemas.microsoft.com/office/drawing/2014/main" id="{30154994-EB07-1145-BD09-DCFAC5DECC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8783" y="4648200"/>
            <a:ext cx="1912817" cy="1755648"/>
          </a:xfrm>
          <a:prstGeom prst="rect">
            <a:avLst/>
          </a:prstGeom>
        </p:spPr>
      </p:pic>
    </p:spTree>
    <p:extLst>
      <p:ext uri="{BB962C8B-B14F-4D97-AF65-F5344CB8AC3E}">
        <p14:creationId xmlns:p14="http://schemas.microsoft.com/office/powerpoint/2010/main" val="1064447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57200" y="927008"/>
            <a:ext cx="7848600" cy="626595"/>
          </a:xfrm>
        </p:spPr>
        <p:txBody>
          <a:bodyPr>
            <a:noAutofit/>
          </a:bodyPr>
          <a:lstStyle/>
          <a:p>
            <a:r>
              <a:rPr lang="en-US" sz="3200" dirty="0"/>
              <a:t>Level 2 Question Examples: </a:t>
            </a:r>
            <a:r>
              <a:rPr lang="en-US" sz="3200" i="1" dirty="0"/>
              <a:t>Cinderella</a:t>
            </a:r>
            <a:r>
              <a:rPr lang="en-US" sz="3200" dirty="0"/>
              <a:t> </a:t>
            </a:r>
          </a:p>
        </p:txBody>
      </p:sp>
      <p:sp>
        <p:nvSpPr>
          <p:cNvPr id="10" name="Title 4">
            <a:extLst>
              <a:ext uri="{FF2B5EF4-FFF2-40B4-BE49-F238E27FC236}">
                <a16:creationId xmlns:a16="http://schemas.microsoft.com/office/drawing/2014/main" id="{B59D3E35-7E3D-B64C-9579-81BB642500D6}"/>
              </a:ext>
            </a:extLst>
          </p:cNvPr>
          <p:cNvSpPr txBox="1">
            <a:spLocks/>
          </p:cNvSpPr>
          <p:nvPr/>
        </p:nvSpPr>
        <p:spPr>
          <a:xfrm>
            <a:off x="1524000" y="1905000"/>
            <a:ext cx="6265334" cy="12954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b="0" dirty="0"/>
              <a:t>Why don’t Cinderella’s stepsisters </a:t>
            </a:r>
            <a:br>
              <a:rPr lang="en-US" b="0" dirty="0"/>
            </a:br>
            <a:r>
              <a:rPr lang="en-US" b="0" dirty="0"/>
              <a:t>like her?</a:t>
            </a:r>
          </a:p>
          <a:p>
            <a:pPr lvl="0"/>
            <a:endParaRPr lang="en-US" b="0" dirty="0"/>
          </a:p>
        </p:txBody>
      </p:sp>
      <p:sp>
        <p:nvSpPr>
          <p:cNvPr id="8" name="Title 4">
            <a:extLst>
              <a:ext uri="{FF2B5EF4-FFF2-40B4-BE49-F238E27FC236}">
                <a16:creationId xmlns:a16="http://schemas.microsoft.com/office/drawing/2014/main" id="{3830C4CA-35B0-8C4D-89D4-B487C3E5F510}"/>
              </a:ext>
            </a:extLst>
          </p:cNvPr>
          <p:cNvSpPr txBox="1">
            <a:spLocks/>
          </p:cNvSpPr>
          <p:nvPr/>
        </p:nvSpPr>
        <p:spPr>
          <a:xfrm>
            <a:off x="1540933" y="3048000"/>
            <a:ext cx="6265334" cy="12954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b="0" dirty="0"/>
              <a:t>How did Cinderella get her name?</a:t>
            </a:r>
          </a:p>
          <a:p>
            <a:pPr lvl="0"/>
            <a:endParaRPr lang="en-US" b="0" dirty="0"/>
          </a:p>
        </p:txBody>
      </p:sp>
      <p:pic>
        <p:nvPicPr>
          <p:cNvPr id="7" name="Picture 6">
            <a:extLst>
              <a:ext uri="{FF2B5EF4-FFF2-40B4-BE49-F238E27FC236}">
                <a16:creationId xmlns:a16="http://schemas.microsoft.com/office/drawing/2014/main" id="{32E35983-7F50-8743-9E82-69B631F0F8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600" y="4572000"/>
            <a:ext cx="1912817" cy="1755648"/>
          </a:xfrm>
          <a:prstGeom prst="rect">
            <a:avLst/>
          </a:prstGeom>
        </p:spPr>
      </p:pic>
    </p:spTree>
    <p:extLst>
      <p:ext uri="{BB962C8B-B14F-4D97-AF65-F5344CB8AC3E}">
        <p14:creationId xmlns:p14="http://schemas.microsoft.com/office/powerpoint/2010/main" val="288764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57200" y="685800"/>
            <a:ext cx="7848600" cy="626595"/>
          </a:xfrm>
        </p:spPr>
        <p:txBody>
          <a:bodyPr>
            <a:noAutofit/>
          </a:bodyPr>
          <a:lstStyle/>
          <a:p>
            <a:r>
              <a:rPr lang="en-US" sz="3200" dirty="0"/>
              <a:t>Level 3 Questions</a:t>
            </a:r>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762000" y="2400300"/>
            <a:ext cx="7831667" cy="19431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sz="2400" b="0" dirty="0"/>
              <a:t>Questions may not directly mention the text at all.</a:t>
            </a:r>
          </a:p>
          <a:p>
            <a:pPr marL="457200" lvl="0" indent="-457200">
              <a:buFont typeface="Arial" panose="020B0604020202020204" pitchFamily="34" charset="0"/>
              <a:buChar char="•"/>
            </a:pPr>
            <a:r>
              <a:rPr lang="en-US" sz="2400" b="0" dirty="0"/>
              <a:t>Questions focus on larger, more universal issues</a:t>
            </a:r>
            <a:br>
              <a:rPr lang="en-US" sz="2400" b="0" dirty="0"/>
            </a:br>
            <a:r>
              <a:rPr lang="en-US" sz="2400" b="0" dirty="0"/>
              <a:t>that the text raises and examine implications of</a:t>
            </a:r>
            <a:br>
              <a:rPr lang="en-US" sz="2400" b="0" dirty="0"/>
            </a:br>
            <a:r>
              <a:rPr lang="en-US" sz="2400" b="0" dirty="0"/>
              <a:t>those issues for life today.</a:t>
            </a:r>
          </a:p>
          <a:p>
            <a:pPr marL="457200" lvl="0" indent="-457200">
              <a:buFont typeface="Arial" panose="020B0604020202020204" pitchFamily="34" charset="0"/>
              <a:buChar char="•"/>
            </a:pPr>
            <a:r>
              <a:rPr lang="en-US" sz="2400" b="0" dirty="0"/>
              <a:t>Questions have many possible answers that could be expressed in a paragraph or essay.</a:t>
            </a:r>
          </a:p>
          <a:p>
            <a:pPr marL="457200" lvl="0" indent="-457200">
              <a:buFont typeface="Arial" panose="020B0604020202020204" pitchFamily="34" charset="0"/>
              <a:buChar char="•"/>
            </a:pPr>
            <a:r>
              <a:rPr lang="en-US" sz="2400" b="0" dirty="0"/>
              <a:t>Questions often begin with:</a:t>
            </a:r>
          </a:p>
          <a:p>
            <a:pPr lvl="0"/>
            <a:r>
              <a:rPr lang="en-US" sz="2400" b="0" dirty="0"/>
              <a:t>	-  Why </a:t>
            </a:r>
          </a:p>
          <a:p>
            <a:pPr lvl="0"/>
            <a:r>
              <a:rPr lang="en-US" sz="2400" b="0" dirty="0"/>
              <a:t>	-  To what extent</a:t>
            </a:r>
          </a:p>
          <a:p>
            <a:pPr lvl="0"/>
            <a:r>
              <a:rPr lang="en-US" sz="2400" dirty="0"/>
              <a:t>Turn to a partner: </a:t>
            </a:r>
            <a:r>
              <a:rPr lang="en-US" sz="2400" b="0" dirty="0"/>
              <a:t>Think of two to three </a:t>
            </a:r>
            <a:br>
              <a:rPr lang="en-US" sz="2400" b="0" dirty="0"/>
            </a:br>
            <a:r>
              <a:rPr lang="en-US" sz="2400" b="0" dirty="0"/>
              <a:t>level 3 questions regarding </a:t>
            </a:r>
            <a:r>
              <a:rPr lang="en-US" sz="2400" b="0" i="1" dirty="0"/>
              <a:t>Cinderella.</a:t>
            </a:r>
          </a:p>
        </p:txBody>
      </p:sp>
      <p:pic>
        <p:nvPicPr>
          <p:cNvPr id="3" name="Picture 2">
            <a:extLst>
              <a:ext uri="{FF2B5EF4-FFF2-40B4-BE49-F238E27FC236}">
                <a16:creationId xmlns:a16="http://schemas.microsoft.com/office/drawing/2014/main" id="{36124595-49B3-F349-8A91-7155405670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600" y="4717796"/>
            <a:ext cx="1912817" cy="1755648"/>
          </a:xfrm>
          <a:prstGeom prst="rect">
            <a:avLst/>
          </a:prstGeom>
        </p:spPr>
      </p:pic>
    </p:spTree>
    <p:extLst>
      <p:ext uri="{BB962C8B-B14F-4D97-AF65-F5344CB8AC3E}">
        <p14:creationId xmlns:p14="http://schemas.microsoft.com/office/powerpoint/2010/main" val="3556082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57200" y="927008"/>
            <a:ext cx="7848600" cy="626595"/>
          </a:xfrm>
        </p:spPr>
        <p:txBody>
          <a:bodyPr>
            <a:noAutofit/>
          </a:bodyPr>
          <a:lstStyle/>
          <a:p>
            <a:r>
              <a:rPr lang="en-US" sz="3200" dirty="0"/>
              <a:t>Level 3 Question Examples: </a:t>
            </a:r>
            <a:r>
              <a:rPr lang="en-US" sz="3200" i="1" dirty="0"/>
              <a:t>Cinderella</a:t>
            </a:r>
            <a:r>
              <a:rPr lang="en-US" sz="3200" dirty="0"/>
              <a:t> </a:t>
            </a:r>
          </a:p>
        </p:txBody>
      </p:sp>
      <p:sp>
        <p:nvSpPr>
          <p:cNvPr id="10" name="Title 4">
            <a:extLst>
              <a:ext uri="{FF2B5EF4-FFF2-40B4-BE49-F238E27FC236}">
                <a16:creationId xmlns:a16="http://schemas.microsoft.com/office/drawing/2014/main" id="{B59D3E35-7E3D-B64C-9579-81BB642500D6}"/>
              </a:ext>
            </a:extLst>
          </p:cNvPr>
          <p:cNvSpPr txBox="1">
            <a:spLocks/>
          </p:cNvSpPr>
          <p:nvPr/>
        </p:nvSpPr>
        <p:spPr>
          <a:xfrm>
            <a:off x="1524000" y="1905000"/>
            <a:ext cx="6265334" cy="12954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b="0" dirty="0"/>
              <a:t>Why are older women often portrayed as evil in fairy tales?</a:t>
            </a:r>
          </a:p>
          <a:p>
            <a:pPr lvl="0"/>
            <a:endParaRPr lang="en-US" b="0" dirty="0"/>
          </a:p>
        </p:txBody>
      </p:sp>
      <p:sp>
        <p:nvSpPr>
          <p:cNvPr id="8" name="Title 4">
            <a:extLst>
              <a:ext uri="{FF2B5EF4-FFF2-40B4-BE49-F238E27FC236}">
                <a16:creationId xmlns:a16="http://schemas.microsoft.com/office/drawing/2014/main" id="{3830C4CA-35B0-8C4D-89D4-B487C3E5F510}"/>
              </a:ext>
            </a:extLst>
          </p:cNvPr>
          <p:cNvSpPr txBox="1">
            <a:spLocks/>
          </p:cNvSpPr>
          <p:nvPr/>
        </p:nvSpPr>
        <p:spPr>
          <a:xfrm>
            <a:off x="1540933" y="3048000"/>
            <a:ext cx="6265334" cy="12954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b="0" dirty="0"/>
              <a:t>To what extent is “happily ever after” </a:t>
            </a:r>
            <a:br>
              <a:rPr lang="en-US" b="0" dirty="0"/>
            </a:br>
            <a:r>
              <a:rPr lang="en-US" b="0" dirty="0"/>
              <a:t>a realistic goal for married couples?</a:t>
            </a:r>
          </a:p>
          <a:p>
            <a:pPr lvl="0"/>
            <a:endParaRPr lang="en-US" b="0" dirty="0"/>
          </a:p>
        </p:txBody>
      </p:sp>
      <p:pic>
        <p:nvPicPr>
          <p:cNvPr id="6" name="Picture 5">
            <a:extLst>
              <a:ext uri="{FF2B5EF4-FFF2-40B4-BE49-F238E27FC236}">
                <a16:creationId xmlns:a16="http://schemas.microsoft.com/office/drawing/2014/main" id="{0A2EF8AB-F3A6-1846-B531-8289AF4357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600" y="4648200"/>
            <a:ext cx="1912817" cy="1755648"/>
          </a:xfrm>
          <a:prstGeom prst="rect">
            <a:avLst/>
          </a:prstGeom>
        </p:spPr>
      </p:pic>
    </p:spTree>
    <p:extLst>
      <p:ext uri="{BB962C8B-B14F-4D97-AF65-F5344CB8AC3E}">
        <p14:creationId xmlns:p14="http://schemas.microsoft.com/office/powerpoint/2010/main" val="4177926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Lst>
  </p:timing>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788</TotalTime>
  <Words>580</Words>
  <Application>Microsoft Office PowerPoint</Application>
  <PresentationFormat>On-screen Show (4:3)</PresentationFormat>
  <Paragraphs>74</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LIC Presentation template</vt:lpstr>
      <vt:lpstr>Critical  Questioning Method</vt:lpstr>
      <vt:lpstr>Critical Questioning Method</vt:lpstr>
      <vt:lpstr>Practice Run</vt:lpstr>
      <vt:lpstr>Level 1 Questions</vt:lpstr>
      <vt:lpstr>Level 1 Question Examples: Cinderella </vt:lpstr>
      <vt:lpstr>Level 2 Questions</vt:lpstr>
      <vt:lpstr>Level 2 Question Examples: Cinderella </vt:lpstr>
      <vt:lpstr>Level 3 Questions</vt:lpstr>
      <vt:lpstr>Level 3 Question Examples: Cinderella </vt:lpstr>
      <vt:lpstr>Summary of the Critical Questioning Method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73</cp:revision>
  <dcterms:created xsi:type="dcterms:W3CDTF">2011-01-10T17:35:40Z</dcterms:created>
  <dcterms:modified xsi:type="dcterms:W3CDTF">2019-02-15T15:27:54Z</dcterms:modified>
</cp:coreProperties>
</file>